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312" r:id="rId6"/>
    <p:sldId id="314" r:id="rId7"/>
    <p:sldId id="315" r:id="rId8"/>
    <p:sldId id="320" r:id="rId9"/>
    <p:sldId id="318" r:id="rId10"/>
    <p:sldId id="327" r:id="rId11"/>
    <p:sldId id="284" r:id="rId12"/>
    <p:sldId id="319" r:id="rId13"/>
    <p:sldId id="321" r:id="rId14"/>
    <p:sldId id="323" r:id="rId15"/>
    <p:sldId id="324" r:id="rId16"/>
    <p:sldId id="325" r:id="rId17"/>
    <p:sldId id="326" r:id="rId18"/>
    <p:sldId id="309" r:id="rId19"/>
    <p:sldId id="275" r:id="rId20"/>
    <p:sldId id="276" r:id="rId21"/>
    <p:sldId id="310" r:id="rId22"/>
    <p:sldId id="311" r:id="rId23"/>
  </p:sldIdLst>
  <p:sldSz cx="12192000" cy="6858000"/>
  <p:notesSz cx="6858000" cy="914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hemiah Myers" initials="NM" lastIdx="2" clrIdx="0">
    <p:extLst>
      <p:ext uri="{19B8F6BF-5375-455C-9EA6-DF929625EA0E}">
        <p15:presenceInfo xmlns:p15="http://schemas.microsoft.com/office/powerpoint/2012/main" userId="S::z1765058@students.niu.edu::3ae9bdd0-a9cd-4764-9b08-69bf7cf06d72" providerId="AD"/>
      </p:ext>
    </p:extLst>
  </p:cmAuthor>
  <p:cmAuthor id="2" name="Robert Leadingham" initials="RL" lastIdx="2" clrIdx="1">
    <p:extLst>
      <p:ext uri="{19B8F6BF-5375-455C-9EA6-DF929625EA0E}">
        <p15:presenceInfo xmlns:p15="http://schemas.microsoft.com/office/powerpoint/2012/main" userId="S::z1787335@students.niu.edu::529b1f9f-b013-4169-848c-0315fca115dd" providerId="AD"/>
      </p:ext>
    </p:extLst>
  </p:cmAuthor>
  <p:cmAuthor id="3" name="OMER BIN ALI BAJUBAIR" initials="OBAB" lastIdx="2" clrIdx="2">
    <p:extLst>
      <p:ext uri="{19B8F6BF-5375-455C-9EA6-DF929625EA0E}">
        <p15:presenceInfo xmlns:p15="http://schemas.microsoft.com/office/powerpoint/2012/main" userId="S::Z1905006@students.niu.edu::60bd89f8-5d6e-4a9f-88ff-1b1ab4c127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347" autoAdjust="0"/>
    <p:restoredTop sz="87179" autoAdjust="0"/>
  </p:normalViewPr>
  <p:slideViewPr>
    <p:cSldViewPr snapToGrid="0">
      <p:cViewPr varScale="1">
        <p:scale>
          <a:sx n="58" d="100"/>
          <a:sy n="58" d="100"/>
        </p:scale>
        <p:origin x="63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DF0FA8-3EB7-4813-A4FB-777B17823F82}" type="datetimeFigureOut">
              <a:rPr lang="en-US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F482EE-E9DF-4389-B74C-0CEE58627D58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04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482EE-E9DF-4389-B74C-0CEE58627D5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327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21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Social media boom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476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910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7/11,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BF22EF-CF13-4EA3-BA93-BBE40C1538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030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Amazon go , array of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482EE-E9DF-4389-B74C-0CEE58627D5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45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Colab pro due to large image dataset size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482EE-E9DF-4389-B74C-0CEE58627D5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485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Challenge of using audience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482EE-E9DF-4389-B74C-0CEE58627D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02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F482EE-E9DF-4389-B74C-0CEE58627D5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947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1"/>
            <a:ext cx="12192000" cy="1194329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00" y="3733800"/>
            <a:ext cx="10566400" cy="1219200"/>
          </a:xfrm>
        </p:spPr>
        <p:txBody>
          <a:bodyPr anchor="b"/>
          <a:lstStyle>
            <a:lvl1pPr algn="ctr">
              <a:defRPr sz="3600">
                <a:solidFill>
                  <a:srgbClr val="C8102E"/>
                </a:solidFill>
              </a:defRPr>
            </a:lvl1pPr>
          </a:lstStyle>
          <a:p>
            <a:r>
              <a:rPr lang="en-US"/>
              <a:t>Click here to edit Master 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2"/>
          <a:stretch/>
        </p:blipFill>
        <p:spPr>
          <a:xfrm>
            <a:off x="3896074" y="289525"/>
            <a:ext cx="4399853" cy="268227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34240"/>
            <a:ext cx="8737600" cy="804862"/>
          </a:xfrm>
        </p:spPr>
        <p:txBody>
          <a:bodyPr>
            <a:normAutofit/>
          </a:bodyPr>
          <a:lstStyle>
            <a:lvl1pPr marL="0" indent="0" algn="ctr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952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10464800" cy="464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828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905000"/>
            <a:ext cx="10138129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" y="1295400"/>
            <a:ext cx="10160000" cy="533400"/>
          </a:xfrm>
        </p:spPr>
        <p:txBody>
          <a:bodyPr/>
          <a:lstStyle>
            <a:lvl1pPr marL="0" indent="0">
              <a:buNone/>
              <a:defRPr b="1" baseline="0">
                <a:solidFill>
                  <a:srgbClr val="AF0000"/>
                </a:solidFill>
              </a:defRPr>
            </a:lvl1pPr>
          </a:lstStyle>
          <a:p>
            <a:pPr lvl="0"/>
            <a:r>
              <a:rPr lang="en-US"/>
              <a:t>Sub-Header 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29578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95401"/>
            <a:ext cx="5384800" cy="4830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95401"/>
            <a:ext cx="5384800" cy="48307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1510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954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95402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ontent Placeholder 2"/>
          <p:cNvSpPr>
            <a:spLocks noGrp="1"/>
          </p:cNvSpPr>
          <p:nvPr>
            <p:ph sz="half" idx="13"/>
          </p:nvPr>
        </p:nvSpPr>
        <p:spPr>
          <a:xfrm>
            <a:off x="609600" y="35814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197600" y="3581401"/>
            <a:ext cx="5384800" cy="213359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522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1219200"/>
            <a:ext cx="5127313" cy="639762"/>
          </a:xfrm>
        </p:spPr>
        <p:txBody>
          <a:bodyPr anchor="b">
            <a:normAutofit/>
          </a:bodyPr>
          <a:lstStyle>
            <a:lvl1pPr marL="0" indent="0" algn="ctr">
              <a:buNone/>
              <a:defRPr sz="2100" b="1">
                <a:solidFill>
                  <a:srgbClr val="C8102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1" y="1858962"/>
            <a:ext cx="512731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88568" y="1219200"/>
            <a:ext cx="5084233" cy="639762"/>
          </a:xfrm>
        </p:spPr>
        <p:txBody>
          <a:bodyPr anchor="b">
            <a:normAutofit/>
          </a:bodyPr>
          <a:lstStyle>
            <a:lvl1pPr marL="0" indent="0" algn="ctr">
              <a:buNone/>
              <a:defRPr sz="2100" b="1">
                <a:solidFill>
                  <a:srgbClr val="C8102E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88568" y="1858962"/>
            <a:ext cx="50842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00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0080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0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007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248400"/>
            <a:ext cx="12192000" cy="6096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solidFill>
            <a:srgbClr val="C8102E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effectLst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0584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8000" y="6340476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55200" y="6324601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B2FED1A7-FB98-43FD-AA3D-E7C3EC56B29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9600" y="481998"/>
            <a:ext cx="904813" cy="11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378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6" r:id="rId3"/>
    <p:sldLayoutId id="2147483661" r:id="rId4"/>
    <p:sldLayoutId id="2147483665" r:id="rId5"/>
    <p:sldLayoutId id="2147483662" r:id="rId6"/>
    <p:sldLayoutId id="2147483663" r:id="rId7"/>
    <p:sldLayoutId id="2147483664" r:id="rId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bg1"/>
          </a:solidFill>
          <a:latin typeface="Myriad Pro" panose="020B0503030403020204" pitchFamily="34" charset="0"/>
          <a:ea typeface="Roboto Slab" pitchFamily="2" charset="0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anose="020B0503030403020204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github.com/omer1997/NEURAL-NETWORK--GENDER-AGE-DETECT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98206" y="3429000"/>
            <a:ext cx="9328934" cy="2400301"/>
          </a:xfrm>
        </p:spPr>
        <p:txBody>
          <a:bodyPr>
            <a:noAutofit/>
          </a:bodyPr>
          <a:lstStyle/>
          <a:p>
            <a:r>
              <a:rPr lang="en-US"/>
              <a:t>CSCI 680 Neural Networks For Computer Vision Project Demo</a:t>
            </a:r>
            <a:br>
              <a:rPr lang="en-US" sz="2400"/>
            </a:br>
            <a:r>
              <a:rPr lang="en-US" sz="2400"/>
              <a:t> </a:t>
            </a:r>
            <a:br>
              <a:rPr lang="en-US"/>
            </a:br>
            <a:r>
              <a:rPr lang="en-US"/>
              <a:t>AGE AND GENDER DETECTION</a:t>
            </a:r>
            <a:br>
              <a:rPr lang="en-US">
                <a:solidFill>
                  <a:srgbClr val="FF0000"/>
                </a:solidFill>
                <a:effectLst/>
                <a:latin typeface="Myriad Pro" panose="020B0503030403020204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sz="1800">
                <a:solidFill>
                  <a:srgbClr val="FF0000"/>
                </a:solidFill>
                <a:effectLst/>
                <a:latin typeface="Rockwell Nova" panose="020B0604020202020204" pitchFamily="18" charset="0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800">
              <a:solidFill>
                <a:srgbClr val="FF0000"/>
              </a:solidFill>
              <a:effectLst/>
              <a:latin typeface="Rockwell Nova" panose="020B0604020202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5BB84E-58D7-4990-9D55-6C43E51E8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1595" y="6370304"/>
            <a:ext cx="1828959" cy="3657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EB5AA2-D542-4319-8A24-DD3C731EA6EB}"/>
              </a:ext>
            </a:extLst>
          </p:cNvPr>
          <p:cNvSpPr txBox="1"/>
          <p:nvPr/>
        </p:nvSpPr>
        <p:spPr>
          <a:xfrm>
            <a:off x="309561" y="5428212"/>
            <a:ext cx="11706225" cy="1655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Abdul Moyeed Mohammed  ( Z1912165 )</a:t>
            </a:r>
          </a:p>
          <a:p>
            <a:pPr marL="342900" indent="-342900" algn="ctr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Omer Bin Ali Bajubair             ( Z1905006 )</a:t>
            </a:r>
            <a:r>
              <a:rPr lang="en-US" sz="2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b="1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17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178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BBFC3E-2927-44F6-B892-F9BC99FD7B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219199"/>
            <a:ext cx="9132983" cy="501634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1224844-1FF9-41FB-8C86-1AA99E306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BA92550-87F5-477D-86A5-CABF631B7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EARLIER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E58074-7ADE-41BC-8046-1F64FA5A04A7}"/>
              </a:ext>
            </a:extLst>
          </p:cNvPr>
          <p:cNvSpPr txBox="1"/>
          <p:nvPr/>
        </p:nvSpPr>
        <p:spPr>
          <a:xfrm>
            <a:off x="9425542" y="2390661"/>
            <a:ext cx="26881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Ratios among different dimensions of facial features</a:t>
            </a:r>
            <a:endParaRPr lang="en-US" sz="3200" b="1"/>
          </a:p>
        </p:txBody>
      </p:sp>
    </p:spTree>
    <p:extLst>
      <p:ext uri="{BB962C8B-B14F-4D97-AF65-F5344CB8AC3E}">
        <p14:creationId xmlns:p14="http://schemas.microsoft.com/office/powerpoint/2010/main" val="1471345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67FE4BD-D7A1-4874-882E-822C8B239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2005126"/>
            <a:ext cx="12063470" cy="4241437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0BCB4E-5227-400A-8C18-909AD8766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F7252B2-A9C9-4A62-ADE0-C427BF3F7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PROPOSED APPROACH</a:t>
            </a:r>
          </a:p>
        </p:txBody>
      </p:sp>
    </p:spTree>
    <p:extLst>
      <p:ext uri="{BB962C8B-B14F-4D97-AF65-F5344CB8AC3E}">
        <p14:creationId xmlns:p14="http://schemas.microsoft.com/office/powerpoint/2010/main" val="3119278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7B9ACCF-B441-475D-A787-E4230053A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05917"/>
            <a:ext cx="12192000" cy="4329629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6C0BCA-5893-46E0-A4CA-F7A981C43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977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13384FE-7321-44F8-B71A-A84552E41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8A2C8C-825B-41A3-9B44-9AD36975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NETWORK ARCHITECTURE</a:t>
            </a: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22407537-B2F2-4B6E-A6D3-31708B8AC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19200"/>
            <a:ext cx="10666412" cy="50273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4007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C353370-AFA2-458F-BC2E-1A17349FD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295401"/>
            <a:ext cx="5384800" cy="4830763"/>
          </a:xfrm>
        </p:spPr>
        <p:txBody>
          <a:bodyPr/>
          <a:lstStyle/>
          <a:p>
            <a:r>
              <a:rPr lang="en-US" sz="2800" b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3 convolution layers each followed by activation function Relu</a:t>
            </a:r>
          </a:p>
          <a:p>
            <a:r>
              <a:rPr lang="en-US" sz="2800" b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Pooling layer and dropout layer.</a:t>
            </a:r>
          </a:p>
          <a:p>
            <a:r>
              <a:rPr lang="en-US" sz="2800" b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Data augmentation. </a:t>
            </a:r>
          </a:p>
          <a:p>
            <a:r>
              <a:rPr lang="en-US" sz="2800" b="1"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3 fully connected layers. </a:t>
            </a:r>
            <a:endParaRPr lang="en-US" sz="2800" b="1"/>
          </a:p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BBB73BC-F267-4DC3-A3BF-54965ED3AB2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7602" y="1295400"/>
            <a:ext cx="4470398" cy="483076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E34DC4-C0AE-473F-9D8C-53AA39FD5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6473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5D7B704-980F-4D70-8348-2E97F47E0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1636E64-4EB4-4E64-B1F7-301383974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23B46163-E4D5-475E-82D9-EBB6EC7A0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19200"/>
            <a:ext cx="10774496" cy="498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913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E019DB-C8D6-4AF9-B146-A5A5DD0265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486140" y="2868930"/>
            <a:ext cx="3611880" cy="30518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38989F-ED49-4131-99C4-86F04EA0C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9923E0-5AFA-462F-84CF-8940A85C6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ACCURACY / CONFUSION MATRIX </a:t>
            </a:r>
          </a:p>
        </p:txBody>
      </p:sp>
      <p:pic>
        <p:nvPicPr>
          <p:cNvPr id="7" name="Content Placeholder 6" descr="Table&#10;&#10;Description automatically generated">
            <a:extLst>
              <a:ext uri="{FF2B5EF4-FFF2-40B4-BE49-F238E27FC236}">
                <a16:creationId xmlns:a16="http://schemas.microsoft.com/office/drawing/2014/main" id="{CB69A23F-6F0E-4DE0-A1E4-9C2953AB11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3980" y="1295377"/>
            <a:ext cx="8044180" cy="48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77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D188D6B-647E-4CBA-9394-E9861993D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447800"/>
            <a:ext cx="10464800" cy="4648200"/>
          </a:xfrm>
        </p:spPr>
        <p:txBody>
          <a:bodyPr/>
          <a:lstStyle/>
          <a:p>
            <a:r>
              <a:rPr lang="en-US" b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We have achieved an accuracy of 87% on gender model and nearly 55% on age model</a:t>
            </a:r>
          </a:p>
          <a:p>
            <a:r>
              <a:rPr lang="en-US" b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The state of the art for gender was 96.2 % and for age it was 83.1 % as discussed in Research Article:  Deeply Learned Classifiers for Age and Gender Predictions of Unfiltered Faces.</a:t>
            </a:r>
          </a:p>
          <a:p>
            <a:r>
              <a:rPr lang="en-US" b="1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But we have outperformed many of the other papers and have achieved a better model.</a:t>
            </a:r>
            <a:endParaRPr lang="en-US" b="1">
              <a:effectLst/>
              <a:latin typeface="+mn-lt"/>
              <a:ea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DB548D-18D2-44A9-9675-4AD3B743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066521D-0D1B-46FA-A38C-31202C7A6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9617131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D47081-F59A-4053-887D-61CC663BC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A31A15-947D-4086-B93B-7155848BE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LIVE DEMO </a:t>
            </a:r>
          </a:p>
        </p:txBody>
      </p:sp>
    </p:spTree>
    <p:extLst>
      <p:ext uri="{BB962C8B-B14F-4D97-AF65-F5344CB8AC3E}">
        <p14:creationId xmlns:p14="http://schemas.microsoft.com/office/powerpoint/2010/main" val="1817776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482F83-5CAB-4655-BD61-28DD8C200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latin typeface="Myriad Pro"/>
                <a:cs typeface="Arial"/>
              </a:rPr>
              <a:t>LINK : </a:t>
            </a:r>
          </a:p>
          <a:p>
            <a:endParaRPr lang="en-US" b="1">
              <a:latin typeface="Myriad Pro"/>
              <a:cs typeface="Arial"/>
            </a:endParaRPr>
          </a:p>
          <a:p>
            <a:pPr marL="0" marR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+mn-lt"/>
              </a:rPr>
              <a:t> </a:t>
            </a:r>
            <a:r>
              <a:rPr lang="en-US" u="sng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  <a:hlinkClick r:id="rId2"/>
              </a:rPr>
              <a:t>https://github.com/omer1997/NEURAL-NETWORK--GENDER-AGE-DETECTION</a:t>
            </a:r>
            <a:r>
              <a:rPr lang="en-US" sz="180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n-US" sz="18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1" indent="0">
              <a:buNone/>
            </a:pPr>
            <a:endParaRPr lang="en-US" sz="3200"/>
          </a:p>
          <a:p>
            <a:pPr lvl="1"/>
            <a:endParaRPr lang="en-US"/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41B874-D96A-4E9F-BD2E-A531E6C42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3E0E701-F064-4C64-A95A-0F041B4D8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CODE AVAILABLE ON GITHUB FOR REVIEW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AA0793-2CD9-41DC-BB05-AB2F4FC9A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975" y="3495675"/>
            <a:ext cx="394335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57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26696" y="1219200"/>
            <a:ext cx="10141303" cy="46482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>
                <a:latin typeface="Myriad Pro"/>
                <a:cs typeface="Arial"/>
              </a:rPr>
              <a:t>Executive Summary</a:t>
            </a:r>
            <a:endParaRPr lang="en-US" b="1"/>
          </a:p>
          <a:p>
            <a:r>
              <a:rPr lang="en-US" b="1">
                <a:latin typeface="Myriad Pro"/>
                <a:cs typeface="Arial"/>
              </a:rPr>
              <a:t>Applications</a:t>
            </a:r>
          </a:p>
          <a:p>
            <a:r>
              <a:rPr lang="en-US" b="1">
                <a:latin typeface="Myriad Pro"/>
                <a:cs typeface="Arial"/>
              </a:rPr>
              <a:t>Dataset</a:t>
            </a:r>
          </a:p>
          <a:p>
            <a:r>
              <a:rPr lang="en-US" b="1">
                <a:latin typeface="Myriad Pro"/>
                <a:cs typeface="Arial"/>
              </a:rPr>
              <a:t>Earlier Approach</a:t>
            </a:r>
            <a:endParaRPr lang="en-US" b="1"/>
          </a:p>
          <a:p>
            <a:r>
              <a:rPr lang="en-US" b="1"/>
              <a:t>Proposed Approach</a:t>
            </a:r>
          </a:p>
          <a:p>
            <a:r>
              <a:rPr lang="en-US" b="1"/>
              <a:t>Network Architecture</a:t>
            </a:r>
          </a:p>
          <a:p>
            <a:r>
              <a:rPr lang="en-US" b="1"/>
              <a:t>Results</a:t>
            </a:r>
          </a:p>
          <a:p>
            <a:r>
              <a:rPr lang="en-US" b="1"/>
              <a:t>Live Demo</a:t>
            </a:r>
          </a:p>
          <a:p>
            <a:r>
              <a:rPr lang="en-US" b="1">
                <a:latin typeface="Myriad Pro"/>
                <a:cs typeface="Arial"/>
              </a:rPr>
              <a:t>References</a:t>
            </a:r>
            <a:endParaRPr lang="en-US" b="1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Myriad Pro"/>
                <a:cs typeface="Arial"/>
              </a:rPr>
              <a:t>Overview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80B15-7DEB-4F70-9DC5-FBD63CB8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55200" y="6324601"/>
            <a:ext cx="1828800" cy="361949"/>
          </a:xfrm>
        </p:spPr>
        <p:txBody>
          <a:bodyPr/>
          <a:lstStyle/>
          <a:p>
            <a:r>
              <a:rPr lang="en-US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991538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3A87D8-8F57-4548-9D5C-2A9B8784A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71599"/>
            <a:ext cx="10464800" cy="4886325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[1] G Levi and T Hassner, Age and Gender classification using convolutional neural networks, IEEE Conference on computer vision and pattern recognition workshops, 2015, pp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[2] G. Levi and T. Hassner, "Age and gender classification using convolutional neural networks," 2015 IEEE Conference on Computer Vision and Pattern Recognition Workshops (CVPRW), 2015, pp. 34-42 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[3] Agbo-Ajala, Olatunbosun &amp; Viriri, Serestina. (2020). Deeply Learned Classifiers for Age and Gender Predictions of Unfiltered Faces. The Scientific World Journal. 2020. 1-12.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[4] Mingxing Duan, Kenli Li, Canqun Yang, Keqin Li, "A hybrid deep learning CNN–ELM for age and gender classification", Neurocomputing,Volume 275,2018, Pages 448-461,ISSN 0925-2312.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[5] Grigory Antipov, Moez Baccouche, Sid-Ahmed Berrani, Jean-Luc Dugelay, “Effective training of convolutional neural networks for facebased gender and age prediction”, Pattern Recognition,Volume 72,2017,Pages 15-26,ISSN 0031-3203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[6] Jie Fang, Yuan Yuan, Xiaoqiang Lu, Yachuang Feng, "Multi-stage learning for gender and age prediction", Neurocomputing,2018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[7] Jia-Hong Lee, Yi-Ming Chan, Ting-Yen Chen, and Chu-Song Chen, "Joint Estimation of Age and Gender from Unconstrained Face Images using Lightweight Multi-task CNN for Mobile Applications”, arXiv,2018</a:t>
            </a:r>
            <a:endParaRPr lang="en-US" sz="2400">
              <a:effectLst/>
              <a:latin typeface="+mn-lt"/>
              <a:ea typeface="Times New Roman" panose="02020603050405020304" pitchFamily="18" charset="0"/>
            </a:endParaRPr>
          </a:p>
          <a:p>
            <a:endParaRPr lang="en-US" sz="1400">
              <a:latin typeface="Myriad Pro" panose="020B0503030403020204" charset="0"/>
            </a:endParaRPr>
          </a:p>
          <a:p>
            <a:pPr marL="0" indent="0">
              <a:buNone/>
            </a:pPr>
            <a:br>
              <a:rPr lang="en-US" sz="1400">
                <a:latin typeface="Myriad Pro" panose="020B0503030403020204" charset="0"/>
              </a:rPr>
            </a:br>
            <a:endParaRPr lang="en-US" sz="1400">
              <a:latin typeface="Myriad Pro" panose="020B050303040302020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0C80867-C026-4B19-B7F4-23EAB4235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F0A33-0808-4CD7-B43B-38DFEEF10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999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5FCE325-D916-44E1-9AEB-FA5622D79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[8] Ari Ekmekji,"Convolutional Neural Networks for Age and Gender Classification",2016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[9] S. H. Lee, S. Hosseini, H. J. Kwon, J. Moon, H. I. Koo and N. I. Cho, "Age and gender estimation using deep residual learning network," 2018 International Workshop on Advanced Image Technology (IWAIT),2018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[10] E. Eidinger, R. Enbar and T. Hassner, "Age and Gender Estimation of Unfiltered Faces," in IEEE Transactions on Information Forensics and Security, vol. 9, no. 12, pp. 2170-2179, Dec. 2014 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[11] Dehghan, Afshin &amp; Ortiz, Enrique &amp; Shu, Guang &amp; Masood, Zain. “DAGER: Deep Age, Gender and Emotion Recognition Using Convolutional Neural Network”.2017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[12] Alice Othmani, Abdul Rahman Taleb, Hazem Abdelkawy, Abdenour Hadid,"Age estimation from faces using deep learning: A comparative analysis",Computer Vision and Image Understanding,Volume 196,2020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[13] Greco, Antonio &amp; Saggese, Alessia &amp; Vento, Mario &amp; Vigilante, Vincenzo,"A Convolutional Neural Network for Gender Recognition Optimizing the Accuracy/Speed Tradeoff ", IEEE ,2020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[14] Prototype for Gender and Age Prediction using PyTorch 2021 JETIR June 2021, Volume 8, Issue 6 </a:t>
            </a:r>
            <a:endParaRPr lang="en-US" sz="2000">
              <a:effectLst/>
              <a:latin typeface="+mn-lt"/>
              <a:ea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930CCC-0997-4D98-9188-94D0BCB22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846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7698AA9-26D1-47C4-B3E0-55DFB6D7A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825" y="1504950"/>
            <a:ext cx="10620375" cy="451485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79499E-F368-4D3A-A98E-879379DD1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90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85B4CD-D285-4CB3-B140-204F2DAC9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499" y="1424475"/>
            <a:ext cx="9656383" cy="4648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rgbClr val="202124"/>
                </a:solidFill>
                <a:effectLst/>
                <a:latin typeface="+mj-lt"/>
                <a:ea typeface="Calibri" panose="020F0502020204030204" pitchFamily="34" charset="0"/>
              </a:rPr>
              <a:t>To identify the gender and age range of a person from a image using CNN. </a:t>
            </a:r>
            <a:endParaRPr lang="en-US" b="1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4138BD-AD97-4400-922B-82B57876B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Executive Summary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D4EF6C-E864-4805-9F7E-E62C06729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05AC2B-F80A-4F9D-8BE3-7F0C6BE0F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53" y="2328376"/>
            <a:ext cx="10138072" cy="3852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37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ACC5B-7330-4E7F-B3BE-A2DBB03E2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Myriad Pro"/>
                <a:cs typeface="Arial"/>
              </a:rPr>
              <a:t>APPLICATIONS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52D9-EA49-4FA8-8E9C-45B78EAC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219B87-9A01-4E9E-BAD2-912063CD9E94}"/>
              </a:ext>
            </a:extLst>
          </p:cNvPr>
          <p:cNvSpPr txBox="1"/>
          <p:nvPr/>
        </p:nvSpPr>
        <p:spPr>
          <a:xfrm>
            <a:off x="1644650" y="1425575"/>
            <a:ext cx="82105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i="0" u="none" strike="noStrike">
                <a:solidFill>
                  <a:srgbClr val="202124"/>
                </a:solidFill>
                <a:effectLst/>
                <a:latin typeface="+mj-lt"/>
              </a:rPr>
              <a:t>Electronic Customer Relationship Management</a:t>
            </a:r>
            <a:endParaRPr lang="en-US" sz="3200" b="1"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B484FF1-DED5-41D2-AFFB-D9E9F7273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16725"/>
            <a:ext cx="12192000" cy="410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799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A52D9-EA49-4FA8-8E9C-45B78EAC1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5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84C718C-A03F-4973-8AA2-45758ACE1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2024"/>
            <a:ext cx="10510092" cy="488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13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C457254-16C8-4DC2-99EE-E7C9D8C83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76401"/>
            <a:ext cx="10464800" cy="4648200"/>
          </a:xfrm>
        </p:spPr>
        <p:txBody>
          <a:bodyPr>
            <a:normAutofit/>
          </a:bodyPr>
          <a:lstStyle/>
          <a:p>
            <a:r>
              <a:rPr lang="en-US" sz="3200" b="1">
                <a:latin typeface="Myriad Pro" panose="020B0503030403020204"/>
              </a:rPr>
              <a:t>Access Control</a:t>
            </a:r>
          </a:p>
          <a:p>
            <a:endParaRPr lang="en-US" sz="3200" b="1">
              <a:latin typeface="Myriad Pro" panose="020B0503030403020204"/>
            </a:endParaRPr>
          </a:p>
          <a:p>
            <a:r>
              <a:rPr lang="en-US" sz="3200" b="1" i="0" u="none" strike="noStrike">
                <a:solidFill>
                  <a:srgbClr val="202124"/>
                </a:solidFill>
                <a:effectLst/>
                <a:latin typeface="Myriad Pro" panose="020B0503030403020204"/>
              </a:rPr>
              <a:t>Surveillance</a:t>
            </a:r>
          </a:p>
          <a:p>
            <a:endParaRPr lang="en-US" sz="3200" b="1">
              <a:solidFill>
                <a:srgbClr val="202124"/>
              </a:solidFill>
              <a:latin typeface="Myriad Pro" panose="020B0503030403020204"/>
            </a:endParaRPr>
          </a:p>
          <a:p>
            <a:r>
              <a:rPr lang="en-US" sz="3200" b="1" i="0" u="none" strike="noStrike">
                <a:solidFill>
                  <a:srgbClr val="202124"/>
                </a:solidFill>
                <a:effectLst/>
                <a:latin typeface="Myriad Pro" panose="020B0503030403020204"/>
              </a:rPr>
              <a:t>Welcoming salutations</a:t>
            </a:r>
          </a:p>
          <a:p>
            <a:endParaRPr lang="en-US" sz="3200" b="1">
              <a:solidFill>
                <a:srgbClr val="202124"/>
              </a:solidFill>
              <a:latin typeface="Myriad Pro" panose="020B0503030403020204"/>
            </a:endParaRPr>
          </a:p>
          <a:p>
            <a:r>
              <a:rPr lang="en-US" sz="3200" b="1" i="0" u="none" strike="noStrike">
                <a:solidFill>
                  <a:srgbClr val="202124"/>
                </a:solidFill>
                <a:effectLst/>
                <a:latin typeface="Myriad Pro" panose="020B0503030403020204"/>
              </a:rPr>
              <a:t>Human–computer interaction</a:t>
            </a:r>
            <a:endParaRPr lang="en-US" sz="3200" b="1">
              <a:latin typeface="Myriad Pro" panose="020B050303040302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18131A-9C81-46D3-9F64-54B91CA61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EE6C29-D90D-42A3-A2E8-5FE640237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2225" y="1131885"/>
            <a:ext cx="4032250" cy="26384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99CA74-B3FA-4425-A4D5-1FCED208E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688" y="4406902"/>
            <a:ext cx="3109912" cy="16478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7493DD-C667-4F09-9424-3146728AF2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88513" y="2016883"/>
            <a:ext cx="1995487" cy="20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06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A732362-326B-454F-A272-98BFA0842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1200"/>
              </a:spcAft>
            </a:pPr>
            <a:r>
              <a:rPr lang="en-US" sz="2000" b="1" u="sng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ADIENCE DATASET</a:t>
            </a:r>
          </a:p>
          <a:p>
            <a:pPr marL="0" marR="0">
              <a:spcBef>
                <a:spcPts val="0"/>
              </a:spcBef>
              <a:spcAft>
                <a:spcPts val="1200"/>
              </a:spcAft>
            </a:pPr>
            <a:r>
              <a:rPr lang="en-US" sz="2000" b="1" u="sng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Total number of photos:</a:t>
            </a:r>
            <a:r>
              <a:rPr lang="en-US" sz="2000" b="1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 26,580</a:t>
            </a:r>
            <a:endParaRPr lang="en-US" sz="2000" b="1">
              <a:effectLst/>
              <a:latin typeface="Myriad Pro" panose="020B0503030403020204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200"/>
              </a:spcAft>
            </a:pPr>
            <a:r>
              <a:rPr lang="en-US" sz="2000" b="1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Size: Nearly 1 GB</a:t>
            </a:r>
            <a:endParaRPr lang="en-US" sz="2000" b="1">
              <a:effectLst/>
              <a:latin typeface="Myriad Pro" panose="020B0503030403020204"/>
              <a:ea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000" b="1" u="sng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Number of age groups / labels:</a:t>
            </a:r>
            <a:r>
              <a:rPr lang="en-US" sz="2000" b="1">
                <a:solidFill>
                  <a:srgbClr val="202124"/>
                </a:solidFill>
                <a:effectLst/>
                <a:latin typeface="Myriad Pro" panose="020B0503030403020204"/>
                <a:ea typeface="Times New Roman" panose="02020603050405020304" pitchFamily="18" charset="0"/>
              </a:rPr>
              <a:t> 8 (0-2, 4-6, 8-13, 15-20, 25-32, 38-43, 48-53, 60+)</a:t>
            </a:r>
            <a:endParaRPr lang="en-US" sz="2000" b="1">
              <a:effectLst/>
              <a:latin typeface="Myriad Pro" panose="020B0503030403020204"/>
              <a:ea typeface="Times New Roman" panose="02020603050405020304" pitchFamily="18" charset="0"/>
            </a:endParaRPr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67777B-8718-4552-83AD-1C09C7B8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A772F3-D943-40AC-8C9B-F1270320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 </a:t>
            </a:r>
          </a:p>
        </p:txBody>
      </p:sp>
      <p:pic>
        <p:nvPicPr>
          <p:cNvPr id="5" name="Picture 4" descr="A collage of people&#10;&#10;Description automatically generated with low confidence">
            <a:extLst>
              <a:ext uri="{FF2B5EF4-FFF2-40B4-BE49-F238E27FC236}">
                <a16:creationId xmlns:a16="http://schemas.microsoft.com/office/drawing/2014/main" id="{AED2E2DF-F5B4-465A-A3C5-12576CB3C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823" y="3590924"/>
            <a:ext cx="10464799" cy="242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61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2EF8D7-2171-4124-8CF1-0B44BC08E2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255923"/>
            <a:ext cx="6786390" cy="4957591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0CB011-5C2F-48B1-A135-2B8C5C21E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492E6D-85FE-491E-8EF1-089CF248D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998" y="1861851"/>
            <a:ext cx="4825388" cy="435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1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67777B-8718-4552-83AD-1C09C7B8A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FED1A7-FB98-43FD-AA3D-E7C3EC56B298}" type="slidenum">
              <a:rPr lang="en-US" smtClean="0"/>
              <a:t>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A772F3-D943-40AC-8C9B-F1270320C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 VISUALIZATION  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92CCE614-B678-4CEF-A6E2-14AF935244D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9200"/>
            <a:ext cx="10667999" cy="4914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909978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1562</TotalTime>
  <Words>807</Words>
  <Application>Microsoft Office PowerPoint</Application>
  <PresentationFormat>Widescreen</PresentationFormat>
  <Paragraphs>103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Myriad Pro</vt:lpstr>
      <vt:lpstr>Rockwell Nova</vt:lpstr>
      <vt:lpstr>Times New Roman</vt:lpstr>
      <vt:lpstr>1_Office Theme</vt:lpstr>
      <vt:lpstr>CSCI 680 Neural Networks For Computer Vision Project Demo   AGE AND GENDER DETECTION  </vt:lpstr>
      <vt:lpstr>Overview</vt:lpstr>
      <vt:lpstr>Executive Summary</vt:lpstr>
      <vt:lpstr>APPLICATIONS</vt:lpstr>
      <vt:lpstr>PowerPoint Presentation</vt:lpstr>
      <vt:lpstr>PowerPoint Presentation</vt:lpstr>
      <vt:lpstr>DATASET </vt:lpstr>
      <vt:lpstr>PowerPoint Presentation</vt:lpstr>
      <vt:lpstr>DATA  VISUALIZATION  </vt:lpstr>
      <vt:lpstr>EARLIER APPROACH</vt:lpstr>
      <vt:lpstr>PROPOSED APPROACH</vt:lpstr>
      <vt:lpstr>PowerPoint Presentation</vt:lpstr>
      <vt:lpstr>NETWORK ARCHITECTURE</vt:lpstr>
      <vt:lpstr>PowerPoint Presentation</vt:lpstr>
      <vt:lpstr>RESULTS</vt:lpstr>
      <vt:lpstr>ACCURACY / CONFUSION MATRIX </vt:lpstr>
      <vt:lpstr>CONCLUSION</vt:lpstr>
      <vt:lpstr>LIVE DEMO </vt:lpstr>
      <vt:lpstr>CODE AVAILABLE ON GITHUB FOR REVIEW</vt:lpstr>
      <vt:lpstr>References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OMER BIN ALI BAJUBAIR</dc:creator>
  <cp:lastModifiedBy>OMER BIN ALI BAJUBAIR</cp:lastModifiedBy>
  <cp:revision>158</cp:revision>
  <dcterms:created xsi:type="dcterms:W3CDTF">2020-03-03T18:39:34Z</dcterms:created>
  <dcterms:modified xsi:type="dcterms:W3CDTF">2021-11-29T06:15:19Z</dcterms:modified>
</cp:coreProperties>
</file>

<file path=docProps/thumbnail.jpeg>
</file>